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282" r:id="rId3"/>
    <p:sldId id="308" r:id="rId4"/>
    <p:sldId id="309" r:id="rId5"/>
    <p:sldId id="293" r:id="rId6"/>
    <p:sldId id="288" r:id="rId7"/>
    <p:sldId id="289" r:id="rId8"/>
    <p:sldId id="291" r:id="rId9"/>
    <p:sldId id="290" r:id="rId10"/>
    <p:sldId id="284" r:id="rId11"/>
    <p:sldId id="285" r:id="rId12"/>
    <p:sldId id="286" r:id="rId13"/>
    <p:sldId id="302" r:id="rId14"/>
    <p:sldId id="310" r:id="rId15"/>
    <p:sldId id="294" r:id="rId16"/>
    <p:sldId id="297" r:id="rId17"/>
    <p:sldId id="295" r:id="rId18"/>
    <p:sldId id="301" r:id="rId19"/>
    <p:sldId id="306" r:id="rId20"/>
    <p:sldId id="287" r:id="rId21"/>
    <p:sldId id="296" r:id="rId22"/>
    <p:sldId id="299" r:id="rId23"/>
    <p:sldId id="298" r:id="rId24"/>
    <p:sldId id="300" r:id="rId25"/>
    <p:sldId id="292" r:id="rId26"/>
    <p:sldId id="273" r:id="rId27"/>
    <p:sldId id="304" r:id="rId28"/>
    <p:sldId id="30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477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/>
              <a:t>VWZ – Introductie vlaggen systeem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104" y="346075"/>
            <a:ext cx="138112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0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24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728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83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BE" dirty="0"/>
              <a:t>VWZ – Introductie vlaggen systeem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FD900B-C5E3-4326-ADB9-F01C8C9CFC8D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6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39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9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58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08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94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E9A671-579C-47BA-BE5E-6F85CF3D8573}" type="datetimeFigureOut">
              <a:rPr lang="en-GB" smtClean="0"/>
              <a:t>22/07/2017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0B-C5E3-4326-ADB9-F01C8C9CFC8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22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nl-BE" dirty="0"/>
              <a:t>VWZ – Introductie vlaggen systeem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0FD900B-C5E3-4326-ADB9-F01C8C9CFC8D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07517"/>
            <a:ext cx="1534676" cy="161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39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ED1D6DC-A099-4A45-B7EE-938EB1986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598761"/>
          </a:xfrm>
        </p:spPr>
        <p:txBody>
          <a:bodyPr/>
          <a:lstStyle/>
          <a:p>
            <a:pPr algn="ctr"/>
            <a:r>
              <a:rPr lang="nl-BE" sz="8000" b="1" i="1" u="sng" dirty="0" smtClean="0"/>
              <a:t>VWZ introduceert het vlaggensysteem</a:t>
            </a:r>
            <a:r>
              <a:rPr lang="nl-BE" b="1" i="1" u="sng" dirty="0"/>
              <a:t/>
            </a:r>
            <a:br>
              <a:rPr lang="nl-BE" b="1" i="1" u="sng" dirty="0"/>
            </a:b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9444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F66E156-208A-4FAD-BD4E-1F59EE79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Een voorbeeld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6B1231-6103-4C07-8ED1-A8D5347EC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endParaRPr lang="nl-BE" dirty="0"/>
          </a:p>
          <a:p>
            <a:r>
              <a:rPr lang="nl-BE" dirty="0"/>
              <a:t>Een jongen rond de 12jaar wordt in het zwembed betrapt met een erectie</a:t>
            </a:r>
          </a:p>
        </p:txBody>
      </p:sp>
    </p:spTree>
    <p:extLst>
      <p:ext uri="{BB962C8B-B14F-4D97-AF65-F5344CB8AC3E}">
        <p14:creationId xmlns:p14="http://schemas.microsoft.com/office/powerpoint/2010/main" val="1405332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47809373-DA28-4462-A08B-2C678F48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Ook volwassenen tav kinderen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A88EBA5-FC40-4FEA-8E39-7E452F4597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Een lerares leunt over de schouder van een 15-jarige jongen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7FB4966C-FB51-41BB-9F80-1AEAEC6D5E9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19213" y="1825625"/>
            <a:ext cx="368757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73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4B48178F-FF5D-4BD5-B7B0-6BDD63FA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Mag dit?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D29BACD-F3ED-4911-94F2-1C2FBECCB9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Een meisje van 10 jaar zit op schoot bij een volwassen man.</a:t>
            </a:r>
          </a:p>
          <a:p>
            <a:pPr marL="0" indent="0">
              <a:buNone/>
            </a:pPr>
            <a:r>
              <a:rPr lang="nl-BE" dirty="0"/>
              <a:t>Hij streelt haar borstjes al vindt ze dit niet leuk.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7EC5E6E4-8274-4E77-87A1-111F8B7F60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99041" y="1825625"/>
            <a:ext cx="29279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539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EBDD710-3F66-4921-ACEB-E7CA1120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FF0000"/>
                </a:solidFill>
              </a:rPr>
              <a:t>Klopt dit?</a:t>
            </a:r>
            <a:endParaRPr lang="nl-BE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FD6FE41-E169-40EE-A050-1DCA3C87A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252" y="1825625"/>
            <a:ext cx="8807548" cy="4351338"/>
          </a:xfrm>
        </p:spPr>
        <p:txBody>
          <a:bodyPr/>
          <a:lstStyle/>
          <a:p>
            <a:r>
              <a:rPr lang="nl-BE" dirty="0"/>
              <a:t>Naaktfoto’s doorsturen via internet: meer dan 40% van de jongeren doen dit wel eens.</a:t>
            </a:r>
          </a:p>
          <a:p>
            <a:r>
              <a:rPr lang="nl-BE" dirty="0"/>
              <a:t>Dus ‘ groen’?</a:t>
            </a:r>
          </a:p>
          <a:p>
            <a:r>
              <a:rPr lang="nl-BE" dirty="0"/>
              <a:t>Coïtus voor 14-16 jarigen: meer dan 20% doet het, dus groen?</a:t>
            </a:r>
          </a:p>
          <a:p>
            <a:r>
              <a:rPr lang="nl-BE" dirty="0"/>
              <a:t>Coïtus voor 12-14 jarigen: geel of rood?</a:t>
            </a:r>
          </a:p>
          <a:p>
            <a:r>
              <a:rPr lang="nl-BE" dirty="0"/>
              <a:t>Gedrag hetzelfde beoordelen voor J als voor M?</a:t>
            </a:r>
          </a:p>
          <a:p>
            <a:r>
              <a:rPr lang="nl-BE" dirty="0"/>
              <a:t>Hoe gedrag van volwassenen beoordelen?</a:t>
            </a:r>
          </a:p>
        </p:txBody>
      </p:sp>
    </p:spTree>
    <p:extLst>
      <p:ext uri="{BB962C8B-B14F-4D97-AF65-F5344CB8AC3E}">
        <p14:creationId xmlns:p14="http://schemas.microsoft.com/office/powerpoint/2010/main" val="3574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12827" y="5081666"/>
            <a:ext cx="8670560" cy="854439"/>
          </a:xfrm>
        </p:spPr>
        <p:txBody>
          <a:bodyPr>
            <a:normAutofit/>
          </a:bodyPr>
          <a:lstStyle/>
          <a:p>
            <a:r>
              <a:rPr lang="nl-BE" sz="4400" dirty="0" smtClean="0"/>
              <a:t>En nu ……</a:t>
            </a:r>
            <a:endParaRPr lang="nl-BE" sz="4400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6C4DC1C8-3E57-465B-8D96-C381EC01A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4771"/>
            <a:ext cx="10515600" cy="3832121"/>
          </a:xfrm>
        </p:spPr>
        <p:txBody>
          <a:bodyPr>
            <a:normAutofit/>
          </a:bodyPr>
          <a:lstStyle/>
          <a:p>
            <a:pPr algn="ctr"/>
            <a:r>
              <a:rPr lang="nl-BE" sz="9600" b="1" dirty="0" smtClean="0">
                <a:solidFill>
                  <a:srgbClr val="FF0000"/>
                </a:solidFill>
              </a:rPr>
              <a:t>Er deed zich iets voor, ……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51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6EFAC1-BD53-4487-A17C-63C80C6BE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633" y="1540068"/>
            <a:ext cx="10515600" cy="3661518"/>
          </a:xfrm>
        </p:spPr>
        <p:txBody>
          <a:bodyPr>
            <a:noAutofit/>
          </a:bodyPr>
          <a:lstStyle/>
          <a:p>
            <a:pPr algn="ctr"/>
            <a:r>
              <a:rPr lang="nl-BE" sz="9600" b="1" dirty="0" err="1">
                <a:solidFill>
                  <a:srgbClr val="FF0000"/>
                </a:solidFill>
              </a:rPr>
              <a:t>Don’t</a:t>
            </a:r>
            <a:r>
              <a:rPr lang="nl-BE" sz="9600" b="1" dirty="0">
                <a:solidFill>
                  <a:srgbClr val="FF0000"/>
                </a:solidFill>
              </a:rPr>
              <a:t> </a:t>
            </a:r>
            <a:r>
              <a:rPr lang="nl-BE" sz="9600" b="1" dirty="0" err="1">
                <a:solidFill>
                  <a:srgbClr val="FF0000"/>
                </a:solidFill>
              </a:rPr>
              <a:t>j</a:t>
            </a:r>
            <a:r>
              <a:rPr lang="nl-BE" sz="9600" b="1" dirty="0" err="1" smtClean="0">
                <a:solidFill>
                  <a:srgbClr val="FF0000"/>
                </a:solidFill>
              </a:rPr>
              <a:t>udge</a:t>
            </a:r>
            <a:r>
              <a:rPr lang="nl-BE" sz="9600" b="1" dirty="0" smtClean="0">
                <a:solidFill>
                  <a:srgbClr val="FF0000"/>
                </a:solidFill>
              </a:rPr>
              <a:t> </a:t>
            </a:r>
            <a:r>
              <a:rPr lang="nl-BE" sz="9600" b="1" dirty="0" err="1" smtClean="0">
                <a:solidFill>
                  <a:srgbClr val="FF0000"/>
                </a:solidFill>
              </a:rPr>
              <a:t>to</a:t>
            </a:r>
            <a:r>
              <a:rPr lang="nl-BE" sz="9600" b="1" dirty="0" smtClean="0">
                <a:solidFill>
                  <a:srgbClr val="FF0000"/>
                </a:solidFill>
              </a:rPr>
              <a:t> </a:t>
            </a:r>
            <a:r>
              <a:rPr lang="nl-BE" sz="9600" b="1" dirty="0">
                <a:solidFill>
                  <a:srgbClr val="FF0000"/>
                </a:solidFill>
              </a:rPr>
              <a:t>quickly</a:t>
            </a:r>
          </a:p>
        </p:txBody>
      </p:sp>
    </p:spTree>
    <p:extLst>
      <p:ext uri="{BB962C8B-B14F-4D97-AF65-F5344CB8AC3E}">
        <p14:creationId xmlns:p14="http://schemas.microsoft.com/office/powerpoint/2010/main" val="2382980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B3088D2-8D71-4C46-A1F2-0563A245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Waarom?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09AAD00-0C46-41C0-A5EC-AB2E4C403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142" y="1825625"/>
            <a:ext cx="8668657" cy="4351338"/>
          </a:xfrm>
        </p:spPr>
        <p:txBody>
          <a:bodyPr/>
          <a:lstStyle/>
          <a:p>
            <a:endParaRPr lang="nl-BE" dirty="0"/>
          </a:p>
          <a:p>
            <a:r>
              <a:rPr lang="nl-BE" dirty="0"/>
              <a:t>Seksueel misbruik van jongeren blijft hoog</a:t>
            </a:r>
          </a:p>
          <a:p>
            <a:r>
              <a:rPr lang="nl-BE" dirty="0"/>
              <a:t>Nood aan interventie met preventief effect</a:t>
            </a:r>
          </a:p>
          <a:p>
            <a:r>
              <a:rPr lang="nl-BE" dirty="0"/>
              <a:t>Verhogen van weerbaarheid als deel van seksuele opvoeding: kadert  in opvoedkundige &amp; ethische sfeer</a:t>
            </a:r>
          </a:p>
        </p:txBody>
      </p:sp>
    </p:spTree>
    <p:extLst>
      <p:ext uri="{BB962C8B-B14F-4D97-AF65-F5344CB8AC3E}">
        <p14:creationId xmlns:p14="http://schemas.microsoft.com/office/powerpoint/2010/main" val="3190314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37C49F24-809D-4FEB-8D63-4974EC47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Wat is het probleem?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A905A6E-008E-456E-97FD-AABF59546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5486" y="1825625"/>
            <a:ext cx="8828314" cy="4351338"/>
          </a:xfrm>
        </p:spPr>
        <p:txBody>
          <a:bodyPr>
            <a:normAutofit lnSpcReduction="10000"/>
          </a:bodyPr>
          <a:lstStyle/>
          <a:p>
            <a:r>
              <a:rPr lang="nl-BE" dirty="0"/>
              <a:t>Moeilijk om seksueel gedrag van jongeren te beoordelen</a:t>
            </a:r>
          </a:p>
          <a:p>
            <a:r>
              <a:rPr lang="nl-BE" dirty="0"/>
              <a:t>Verschillen in visie werkt verlammend op het team</a:t>
            </a:r>
          </a:p>
          <a:p>
            <a:r>
              <a:rPr lang="nl-BE" dirty="0"/>
              <a:t>Geladen en persoonlijke discussies</a:t>
            </a:r>
          </a:p>
          <a:p>
            <a:r>
              <a:rPr lang="nl-BE" dirty="0"/>
              <a:t>Volwassen ‘projecties’</a:t>
            </a:r>
          </a:p>
          <a:p>
            <a:r>
              <a:rPr lang="nl-BE" dirty="0"/>
              <a:t>Groot verantwoordelijkheidsgevoel</a:t>
            </a:r>
          </a:p>
          <a:p>
            <a:r>
              <a:rPr lang="nl-BE" dirty="0"/>
              <a:t>Risico’s vermijden</a:t>
            </a:r>
          </a:p>
          <a:p>
            <a:r>
              <a:rPr lang="nl-BE" dirty="0"/>
              <a:t>Seksuele ontwikkeling krijgt niet voldoende ruimte</a:t>
            </a:r>
          </a:p>
          <a:p>
            <a:r>
              <a:rPr lang="nl-BE" dirty="0"/>
              <a:t>Overreactie of laisser faire</a:t>
            </a:r>
          </a:p>
          <a:p>
            <a:r>
              <a:rPr lang="nl-BE" dirty="0"/>
              <a:t>Het gesprek uit de weg gaan</a:t>
            </a:r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50724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4FD5383C-811B-49D6-82CB-531D3D09A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Good lives –preventie bij jonge daders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776521-BD8E-451F-B5FD-2792F8B1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6590" y="1825625"/>
            <a:ext cx="8737209" cy="4351338"/>
          </a:xfrm>
        </p:spPr>
        <p:txBody>
          <a:bodyPr/>
          <a:lstStyle/>
          <a:p>
            <a:r>
              <a:rPr lang="nl-BE" dirty="0"/>
              <a:t>Concept van Tony Ward</a:t>
            </a:r>
          </a:p>
          <a:p>
            <a:pPr lvl="1"/>
            <a:r>
              <a:rPr lang="nl-BE" dirty="0"/>
              <a:t>Leg de nadruk op ‘ goods’</a:t>
            </a:r>
          </a:p>
          <a:p>
            <a:pPr lvl="1"/>
            <a:r>
              <a:rPr lang="nl-BE" dirty="0"/>
              <a:t>Situeer gedrag in de ontwikkeling</a:t>
            </a:r>
          </a:p>
          <a:p>
            <a:pPr lvl="1"/>
            <a:r>
              <a:rPr lang="nl-BE" dirty="0"/>
              <a:t>Link ‘agency’ met SGG</a:t>
            </a:r>
          </a:p>
          <a:p>
            <a:endParaRPr lang="nl-BE" dirty="0"/>
          </a:p>
          <a:p>
            <a:r>
              <a:rPr lang="nl-BE" dirty="0"/>
              <a:t>Ryan &amp; Lane</a:t>
            </a:r>
          </a:p>
          <a:p>
            <a:pPr lvl="1"/>
            <a:r>
              <a:rPr lang="nl-BE" dirty="0"/>
              <a:t>Concept van vlaggen en rudementaire normatieve lijst</a:t>
            </a:r>
          </a:p>
          <a:p>
            <a:pPr lvl="1"/>
            <a:r>
              <a:rPr lang="nl-BE" dirty="0"/>
              <a:t>3 criteria</a:t>
            </a:r>
          </a:p>
        </p:txBody>
      </p:sp>
    </p:spTree>
    <p:extLst>
      <p:ext uri="{BB962C8B-B14F-4D97-AF65-F5344CB8AC3E}">
        <p14:creationId xmlns:p14="http://schemas.microsoft.com/office/powerpoint/2010/main" val="575766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7CFF90F2-C982-400F-A935-B6C2F7DD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Beperkingen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97696DA-F437-4E20-B9E4-347E6468D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8116" y="1825625"/>
            <a:ext cx="8835683" cy="4351338"/>
          </a:xfrm>
        </p:spPr>
        <p:txBody>
          <a:bodyPr/>
          <a:lstStyle/>
          <a:p>
            <a:r>
              <a:rPr lang="nl-BE" dirty="0"/>
              <a:t>Jongeren met beperkingen</a:t>
            </a:r>
          </a:p>
          <a:p>
            <a:pPr lvl="1"/>
            <a:r>
              <a:rPr lang="nl-BE" dirty="0"/>
              <a:t>Niet steeds vertaalbaar</a:t>
            </a:r>
          </a:p>
          <a:p>
            <a:pPr lvl="1"/>
            <a:r>
              <a:rPr lang="nl-BE" dirty="0"/>
              <a:t>Andere situaties</a:t>
            </a:r>
          </a:p>
          <a:p>
            <a:pPr lvl="1"/>
            <a:r>
              <a:rPr lang="nl-BE" dirty="0"/>
              <a:t>Aangepast gebruik</a:t>
            </a:r>
          </a:p>
          <a:p>
            <a:pPr lvl="1"/>
            <a:r>
              <a:rPr lang="nl-BE" dirty="0"/>
              <a:t>cometentiemodel</a:t>
            </a:r>
          </a:p>
          <a:p>
            <a:r>
              <a:rPr lang="nl-BE" dirty="0"/>
              <a:t>Cultuurgevoelig</a:t>
            </a:r>
          </a:p>
          <a:p>
            <a:pPr lvl="1"/>
            <a:r>
              <a:rPr lang="nl-BE" dirty="0"/>
              <a:t>Aanvullen met situaties</a:t>
            </a:r>
          </a:p>
          <a:p>
            <a:pPr lvl="1"/>
            <a:r>
              <a:rPr lang="nl-BE" dirty="0"/>
              <a:t>Beoordeling anders?</a:t>
            </a:r>
          </a:p>
        </p:txBody>
      </p:sp>
    </p:spTree>
    <p:extLst>
      <p:ext uri="{BB962C8B-B14F-4D97-AF65-F5344CB8AC3E}">
        <p14:creationId xmlns:p14="http://schemas.microsoft.com/office/powerpoint/2010/main" val="418765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ED1D6DC-A099-4A45-B7EE-938EB1986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598761"/>
          </a:xfrm>
        </p:spPr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Het vlaggensysteem als methodiek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>Gesprek aangaan met jongeren over seksueel gedrag</a:t>
            </a:r>
          </a:p>
        </p:txBody>
      </p:sp>
    </p:spTree>
    <p:extLst>
      <p:ext uri="{BB962C8B-B14F-4D97-AF65-F5344CB8AC3E}">
        <p14:creationId xmlns:p14="http://schemas.microsoft.com/office/powerpoint/2010/main" val="3220516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6C4DC1C8-3E57-465B-8D96-C381EC01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Hoe los je deze cases </a:t>
            </a:r>
            <a:r>
              <a:rPr lang="nl-BE" b="1" dirty="0" smtClean="0">
                <a:solidFill>
                  <a:srgbClr val="FF0000"/>
                </a:solidFill>
              </a:rPr>
              <a:t>op?</a:t>
            </a:r>
            <a:endParaRPr lang="nl-BE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0998C7-BC74-40D3-8C50-5587BD3F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3743" y="1825625"/>
            <a:ext cx="10515600" cy="4351338"/>
          </a:xfrm>
        </p:spPr>
        <p:txBody>
          <a:bodyPr/>
          <a:lstStyle/>
          <a:p>
            <a:endParaRPr lang="nl-BE" dirty="0"/>
          </a:p>
          <a:p>
            <a:r>
              <a:rPr lang="nl-BE" dirty="0"/>
              <a:t>Hoe bekijkt een toezichter dit?</a:t>
            </a:r>
          </a:p>
          <a:p>
            <a:r>
              <a:rPr lang="nl-BE" dirty="0"/>
              <a:t>Hoe bekijkt een ouder dit?</a:t>
            </a:r>
          </a:p>
          <a:p>
            <a:r>
              <a:rPr lang="nl-BE" dirty="0"/>
              <a:t>Hoe bekijkt een ouder van een ander aanwezig kind dit?</a:t>
            </a:r>
          </a:p>
          <a:p>
            <a:r>
              <a:rPr lang="nl-BE" dirty="0"/>
              <a:t>Hoe zou je dit bekijken als je de jongen zelf was?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14514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D8A65E06-2BA2-4905-8CA9-14BDD259F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Wat is de nood in het werkveld?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22C6EA3-1F7A-4852-A942-3026F3792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3543" y="2014311"/>
            <a:ext cx="8770257" cy="4351338"/>
          </a:xfrm>
        </p:spPr>
        <p:txBody>
          <a:bodyPr/>
          <a:lstStyle/>
          <a:p>
            <a:r>
              <a:rPr lang="nl-BE" dirty="0"/>
              <a:t>Seksuele ontwikkeling in gedrag normaliseren</a:t>
            </a:r>
          </a:p>
          <a:p>
            <a:r>
              <a:rPr lang="nl-BE" dirty="0"/>
              <a:t>Objectiviteit &amp; neutraliteit</a:t>
            </a:r>
          </a:p>
          <a:p>
            <a:r>
              <a:rPr lang="nl-BE" dirty="0"/>
              <a:t>Criteria &amp; argumenten</a:t>
            </a:r>
          </a:p>
          <a:p>
            <a:r>
              <a:rPr lang="nl-BE" dirty="0"/>
              <a:t>Gesprek stimuleren</a:t>
            </a:r>
          </a:p>
          <a:p>
            <a:r>
              <a:rPr lang="nl-BE" dirty="0"/>
              <a:t>Nuanceren</a:t>
            </a:r>
          </a:p>
          <a:p>
            <a:r>
              <a:rPr lang="nl-BE" dirty="0"/>
              <a:t>Duidelijk kader voor alle betrokkenen</a:t>
            </a:r>
          </a:p>
          <a:p>
            <a:r>
              <a:rPr lang="nl-BE" dirty="0"/>
              <a:t>Methodiek</a:t>
            </a:r>
          </a:p>
        </p:txBody>
      </p:sp>
    </p:spTree>
    <p:extLst>
      <p:ext uri="{BB962C8B-B14F-4D97-AF65-F5344CB8AC3E}">
        <p14:creationId xmlns:p14="http://schemas.microsoft.com/office/powerpoint/2010/main" val="225423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CA6D71C7-8F92-46B8-BFCE-C927F7B32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Bedoeling vlaggensysteem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36D63AD-9A04-425E-A47E-921D29B11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454" y="1825625"/>
            <a:ext cx="8765345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BE" dirty="0"/>
              <a:t>Seksueel gedrag van jongeren correct inschatten</a:t>
            </a:r>
          </a:p>
          <a:p>
            <a:pPr lvl="2"/>
            <a:r>
              <a:rPr lang="nl-BE" dirty="0"/>
              <a:t>Objectiviteit &amp; neutraliteit bevorderen</a:t>
            </a:r>
          </a:p>
          <a:p>
            <a:pPr lvl="2"/>
            <a:r>
              <a:rPr lang="nl-BE" dirty="0"/>
              <a:t>Criteria &amp; argumenten aanbieden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Gesprek te stimuleren</a:t>
            </a:r>
          </a:p>
          <a:p>
            <a:pPr lvl="2"/>
            <a:r>
              <a:rPr lang="nl-BE" dirty="0"/>
              <a:t>Nuancering &amp; normalisering</a:t>
            </a:r>
          </a:p>
          <a:p>
            <a:pPr lvl="2"/>
            <a:r>
              <a:rPr lang="nl-BE" dirty="0"/>
              <a:t>Gemeenschappelijke taal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Pedagogisch reageren</a:t>
            </a:r>
          </a:p>
          <a:p>
            <a:pPr lvl="2"/>
            <a:r>
              <a:rPr lang="nl-BE" dirty="0"/>
              <a:t>Instrumenten en methodiek aanbieden</a:t>
            </a:r>
          </a:p>
          <a:p>
            <a:pPr marL="1371600" lvl="2" indent="-457200">
              <a:buFont typeface="+mj-lt"/>
              <a:buAutoNum type="arabicPeriod"/>
            </a:pPr>
            <a:endParaRPr lang="nl-BE" dirty="0"/>
          </a:p>
          <a:p>
            <a:pPr marL="914400" lvl="2" indent="0">
              <a:buNone/>
            </a:pPr>
            <a:endParaRPr lang="nl-BE" dirty="0"/>
          </a:p>
          <a:p>
            <a:pPr marL="1371600" lvl="2" indent="-457200">
              <a:buFont typeface="+mj-lt"/>
              <a:buAutoNum type="arabicPeriod"/>
            </a:pPr>
            <a:endParaRPr lang="nl-BE" dirty="0"/>
          </a:p>
          <a:p>
            <a:pPr marL="1371600" lvl="2" indent="-457200">
              <a:buFont typeface="+mj-lt"/>
              <a:buAutoNum type="arabicPeriod"/>
            </a:pPr>
            <a:endParaRPr lang="nl-BE" dirty="0"/>
          </a:p>
          <a:p>
            <a:pPr marL="1371600" lvl="2" indent="-457200">
              <a:buFont typeface="+mj-lt"/>
              <a:buAutoNum type="arabicPeriod"/>
            </a:pPr>
            <a:endParaRPr lang="nl-BE" dirty="0"/>
          </a:p>
          <a:p>
            <a:pPr marL="1371600" lvl="2" indent="-457200">
              <a:buFont typeface="+mj-lt"/>
              <a:buAutoNum type="arabicPeriod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18096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1F745D6-11A5-4620-AB3D-EADBE2F9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Hoe werkt ‘weerbaar maken’?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D7BB48-C326-4570-AEFB-0422D62AC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778" y="1825625"/>
            <a:ext cx="8906022" cy="4351338"/>
          </a:xfrm>
        </p:spPr>
        <p:txBody>
          <a:bodyPr/>
          <a:lstStyle/>
          <a:p>
            <a:r>
              <a:rPr lang="nl-BE" dirty="0"/>
              <a:t>Weerbaar in het verkeer:</a:t>
            </a:r>
          </a:p>
          <a:p>
            <a:pPr lvl="1"/>
            <a:endParaRPr lang="nl-BE" dirty="0"/>
          </a:p>
          <a:p>
            <a:pPr lvl="1"/>
            <a:r>
              <a:rPr lang="nl-BE" dirty="0"/>
              <a:t>Niet door op de achterbank van de auto te zitten</a:t>
            </a:r>
          </a:p>
          <a:p>
            <a:pPr lvl="1"/>
            <a:r>
              <a:rPr lang="nl-BE" dirty="0"/>
              <a:t>Wel door zwakke weggebruiker te leren omgaan met het verkeer</a:t>
            </a:r>
          </a:p>
          <a:p>
            <a:pPr lvl="3"/>
            <a:endParaRPr lang="nl-BE" dirty="0"/>
          </a:p>
          <a:p>
            <a:pPr lvl="3"/>
            <a:r>
              <a:rPr lang="nl-BE" dirty="0"/>
              <a:t>Zicht  op risicosituaties</a:t>
            </a:r>
          </a:p>
          <a:p>
            <a:pPr lvl="3"/>
            <a:r>
              <a:rPr lang="nl-BE" dirty="0"/>
              <a:t>Gedrag van anderen inschatten</a:t>
            </a:r>
          </a:p>
          <a:p>
            <a:pPr lvl="3"/>
            <a:r>
              <a:rPr lang="nl-BE" dirty="0"/>
              <a:t>Zelf geen gevaarlijke situaties veroorzaken</a:t>
            </a:r>
          </a:p>
          <a:p>
            <a:pPr lvl="3"/>
            <a:r>
              <a:rPr lang="nl-BE" dirty="0"/>
              <a:t>Beschermingsmaatregelen kenne</a:t>
            </a:r>
          </a:p>
          <a:p>
            <a:pPr lvl="3"/>
            <a:endParaRPr lang="nl-BE" dirty="0"/>
          </a:p>
          <a:p>
            <a:pPr lvl="3"/>
            <a:endParaRPr lang="nl-BE" dirty="0"/>
          </a:p>
          <a:p>
            <a:pPr lvl="3"/>
            <a:endParaRPr lang="nl-BE" dirty="0"/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82909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5D27EDF-64A6-456D-80DE-8746EC42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dirty="0">
                <a:solidFill>
                  <a:srgbClr val="FF0000"/>
                </a:solidFill>
              </a:rPr>
              <a:t>Werken met jonge daders</a:t>
            </a:r>
            <a:endParaRPr lang="nl-BE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2849E7-9B96-4055-A2AD-441C85A05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6590" y="1825625"/>
            <a:ext cx="8737209" cy="4351338"/>
          </a:xfrm>
        </p:spPr>
        <p:txBody>
          <a:bodyPr/>
          <a:lstStyle/>
          <a:p>
            <a:r>
              <a:rPr lang="nl-BE" dirty="0" smtClean="0"/>
              <a:t>Vooral </a:t>
            </a:r>
            <a:r>
              <a:rPr lang="nl-BE" dirty="0"/>
              <a:t>jongeren plegen SGG</a:t>
            </a:r>
          </a:p>
          <a:p>
            <a:r>
              <a:rPr lang="nl-BE" dirty="0"/>
              <a:t>SGG vaak 1</a:t>
            </a:r>
            <a:r>
              <a:rPr lang="nl-BE" baseline="30000" dirty="0"/>
              <a:t>e</a:t>
            </a:r>
            <a:r>
              <a:rPr lang="nl-BE" dirty="0"/>
              <a:t> delicten</a:t>
            </a:r>
          </a:p>
          <a:p>
            <a:r>
              <a:rPr lang="nl-BE" dirty="0"/>
              <a:t>90% recidiveert niet</a:t>
            </a:r>
          </a:p>
          <a:p>
            <a:r>
              <a:rPr lang="nl-BE" dirty="0"/>
              <a:t>Normale ontwikkeling maar verliezen de pedalen</a:t>
            </a:r>
          </a:p>
          <a:p>
            <a:r>
              <a:rPr lang="nl-BE" dirty="0"/>
              <a:t>Veelheid aan factoren: </a:t>
            </a:r>
          </a:p>
          <a:p>
            <a:pPr lvl="1"/>
            <a:r>
              <a:rPr lang="nl-BE" dirty="0"/>
              <a:t>Motivatie</a:t>
            </a:r>
          </a:p>
          <a:p>
            <a:pPr lvl="1"/>
            <a:r>
              <a:rPr lang="nl-BE" dirty="0"/>
              <a:t>Zelfcontrole </a:t>
            </a:r>
          </a:p>
          <a:p>
            <a:pPr lvl="1"/>
            <a:r>
              <a:rPr lang="nl-BE" dirty="0"/>
              <a:t>Waarneming</a:t>
            </a:r>
          </a:p>
        </p:txBody>
      </p:sp>
    </p:spTree>
    <p:extLst>
      <p:ext uri="{BB962C8B-B14F-4D97-AF65-F5344CB8AC3E}">
        <p14:creationId xmlns:p14="http://schemas.microsoft.com/office/powerpoint/2010/main" val="4051182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D853F46-BAAB-4BBB-B5C8-045ACC228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Normatieve lijst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A5C82A6-E60D-4A08-8075-6084FC897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0" y="1825625"/>
            <a:ext cx="8741229" cy="4351338"/>
          </a:xfrm>
        </p:spPr>
        <p:txBody>
          <a:bodyPr/>
          <a:lstStyle/>
          <a:p>
            <a:r>
              <a:rPr lang="nl-BE" dirty="0"/>
              <a:t>Op basis van (westerse) literatuur</a:t>
            </a:r>
          </a:p>
          <a:p>
            <a:r>
              <a:rPr lang="nl-BE" dirty="0"/>
              <a:t>Leeftijd- &amp; ontwikkelingsgebonden seksueel gedrag in fases</a:t>
            </a:r>
          </a:p>
          <a:p>
            <a:r>
              <a:rPr lang="nl-BE" dirty="0"/>
              <a:t>Wat bij 20% van de jongeren geobserveerd werd en voldoet aan alle criteria</a:t>
            </a:r>
          </a:p>
          <a:p>
            <a:r>
              <a:rPr lang="nl-BE" dirty="0"/>
              <a:t>Aangevuld met voorbeelden van gele, rode &amp; zwarte vlaggen( volgens criteria)</a:t>
            </a:r>
          </a:p>
          <a:p>
            <a:r>
              <a:rPr lang="nl-BE" dirty="0"/>
              <a:t>WWW.sensoa.be/download</a:t>
            </a:r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79092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5890" y="227102"/>
            <a:ext cx="10515600" cy="1325563"/>
          </a:xfrm>
        </p:spPr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Autonomie en bescherming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358" y="1385797"/>
            <a:ext cx="7486650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48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E9E662D0-6147-4BBE-AD06-9C73F22C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Meerwaarde vlaggensysteem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B1FC48-EA08-406E-9DEB-171EC11B2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454" y="1825625"/>
            <a:ext cx="8765345" cy="4351338"/>
          </a:xfrm>
        </p:spPr>
        <p:txBody>
          <a:bodyPr/>
          <a:lstStyle/>
          <a:p>
            <a:r>
              <a:rPr lang="nl-BE" dirty="0"/>
              <a:t>Helpt om seksueel gedrag gespreekbaar te maken:</a:t>
            </a:r>
          </a:p>
          <a:p>
            <a:pPr lvl="2"/>
            <a:r>
              <a:rPr lang="nl-BE" dirty="0"/>
              <a:t>Helpt opvoeders om de emoties die SGG oproept te hanteren</a:t>
            </a:r>
          </a:p>
          <a:p>
            <a:pPr lvl="2"/>
            <a:r>
              <a:rPr lang="nl-BE" dirty="0"/>
              <a:t>Stimuleert het praten over SGG zowel bij opvoeders als jongeren</a:t>
            </a:r>
          </a:p>
          <a:p>
            <a:pPr lvl="2"/>
            <a:r>
              <a:rPr lang="nl-BE" dirty="0"/>
              <a:t>Gesprek is neutraler en rustiger</a:t>
            </a:r>
          </a:p>
          <a:p>
            <a:pPr lvl="2"/>
            <a:endParaRPr lang="nl-BE" dirty="0"/>
          </a:p>
          <a:p>
            <a:pPr lvl="2"/>
            <a:endParaRPr lang="nl-BE" dirty="0"/>
          </a:p>
          <a:p>
            <a:r>
              <a:rPr lang="nl-BE" dirty="0"/>
              <a:t>Situeert seksueel gedrag zinvol in ontwikkeling:</a:t>
            </a:r>
          </a:p>
          <a:p>
            <a:pPr lvl="2"/>
            <a:r>
              <a:rPr lang="nl-BE" dirty="0"/>
              <a:t>Groen seksueel gedrag moet plaats krijgen</a:t>
            </a:r>
          </a:p>
          <a:p>
            <a:pPr lvl="2"/>
            <a:r>
              <a:rPr lang="nl-BE" dirty="0"/>
              <a:t>Jongeren verantwoordelijkheid geven</a:t>
            </a:r>
          </a:p>
          <a:p>
            <a:pPr lvl="2"/>
            <a:r>
              <a:rPr lang="nl-BE" dirty="0"/>
              <a:t>Nuanceren van SGG</a:t>
            </a:r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57022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428CD46-9227-42FA-990F-D1E83FFE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Meerwaarde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070F303-B8BF-4749-BB2C-466B776D6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268" y="1825625"/>
            <a:ext cx="8596532" cy="4351338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Pedagogisch kader:</a:t>
            </a:r>
          </a:p>
          <a:p>
            <a:pPr lvl="1"/>
            <a:endParaRPr lang="nl-BE" dirty="0"/>
          </a:p>
          <a:p>
            <a:pPr lvl="1"/>
            <a:r>
              <a:rPr lang="nl-BE" dirty="0"/>
              <a:t>Bij groene vlag niet ingrijpen en positief reageren</a:t>
            </a:r>
          </a:p>
          <a:p>
            <a:pPr lvl="1"/>
            <a:r>
              <a:rPr lang="nl-BE" dirty="0"/>
              <a:t>Nadenken over ‘toezicht’, ook bij nieuwe vormen van misbruik</a:t>
            </a:r>
          </a:p>
          <a:p>
            <a:pPr lvl="1"/>
            <a:r>
              <a:rPr lang="nl-BE" dirty="0"/>
              <a:t>Differentieren nlg de jongere</a:t>
            </a:r>
          </a:p>
          <a:p>
            <a:pPr lvl="1"/>
            <a:r>
              <a:rPr lang="nl-BE" dirty="0"/>
              <a:t>Deskundigheid van de begeleiders verhogen</a:t>
            </a:r>
          </a:p>
        </p:txBody>
      </p:sp>
    </p:spTree>
    <p:extLst>
      <p:ext uri="{BB962C8B-B14F-4D97-AF65-F5344CB8AC3E}">
        <p14:creationId xmlns:p14="http://schemas.microsoft.com/office/powerpoint/2010/main" val="262228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ED1D6DC-A099-4A45-B7EE-938EB1986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598761"/>
          </a:xfrm>
        </p:spPr>
        <p:txBody>
          <a:bodyPr/>
          <a:lstStyle/>
          <a:p>
            <a:pPr algn="ctr"/>
            <a:r>
              <a:rPr lang="nl-BE" b="1" dirty="0">
                <a:solidFill>
                  <a:srgbClr val="FF0000"/>
                </a:solidFill>
              </a:rPr>
              <a:t>Het vlaggensysteem als methodiek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Heel wat lesgevers maakten hiermee reeds kennis in sport gerelateerde opleidingen maar ook beroeps matig werd het aan velen van ons voorgesteld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1653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ED1D6DC-A099-4A45-B7EE-938EB1986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598761"/>
          </a:xfrm>
        </p:spPr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Het vlaggensysteem als methodiek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We bieden deze presentatie aan als kennismaking en start om de methodiek te introduceren.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4972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B1765F9F-1658-4861-8F70-3BD4800A4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Waarom een vlaggensysteem?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C6BCEED-0420-4919-8322-2AE13F5A3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0" y="1825625"/>
            <a:ext cx="8741229" cy="4351338"/>
          </a:xfrm>
        </p:spPr>
        <p:txBody>
          <a:bodyPr/>
          <a:lstStyle/>
          <a:p>
            <a:endParaRPr lang="nl-BE" dirty="0"/>
          </a:p>
          <a:p>
            <a:endParaRPr lang="nl-BE" dirty="0"/>
          </a:p>
          <a:p>
            <a:r>
              <a:rPr lang="nl-BE" dirty="0"/>
              <a:t>Wat is het probleem?</a:t>
            </a:r>
          </a:p>
          <a:p>
            <a:r>
              <a:rPr lang="nl-BE" dirty="0"/>
              <a:t>Waar heeft men nood aan?</a:t>
            </a:r>
          </a:p>
          <a:p>
            <a:r>
              <a:rPr lang="nl-BE" dirty="0"/>
              <a:t>Wat is de bedoeling van deze methodiek?</a:t>
            </a:r>
          </a:p>
        </p:txBody>
      </p:sp>
    </p:spTree>
    <p:extLst>
      <p:ext uri="{BB962C8B-B14F-4D97-AF65-F5344CB8AC3E}">
        <p14:creationId xmlns:p14="http://schemas.microsoft.com/office/powerpoint/2010/main" val="268956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A5D6CD8-03D2-4F3B-8681-1E72D916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Waaruit bestaat een vlaggensysteem?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1D1586E-1976-4946-97D9-0163F0244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028" y="1796596"/>
            <a:ext cx="10515600" cy="4351338"/>
          </a:xfrm>
        </p:spPr>
        <p:txBody>
          <a:bodyPr/>
          <a:lstStyle/>
          <a:p>
            <a:r>
              <a:rPr lang="nl-BE" dirty="0"/>
              <a:t>Vlaggen (= gradaties)</a:t>
            </a:r>
          </a:p>
          <a:p>
            <a:r>
              <a:rPr lang="nl-BE" dirty="0"/>
              <a:t>Criteria voor de beoordeling</a:t>
            </a:r>
          </a:p>
          <a:p>
            <a:r>
              <a:rPr lang="nl-BE" dirty="0"/>
              <a:t>Pedagogisch plan per vlag</a:t>
            </a:r>
          </a:p>
          <a:p>
            <a:r>
              <a:rPr lang="nl-BE" dirty="0"/>
              <a:t>Normatieve lijst (korte versie / lange versie)</a:t>
            </a:r>
          </a:p>
          <a:p>
            <a:r>
              <a:rPr lang="nl-BE" dirty="0"/>
              <a:t>Tekeningen met leidraad</a:t>
            </a:r>
          </a:p>
          <a:p>
            <a:r>
              <a:rPr lang="nl-BE" dirty="0"/>
              <a:t>Handleiding &amp; trainingsschema</a:t>
            </a:r>
          </a:p>
          <a:p>
            <a:r>
              <a:rPr lang="nl-BE" dirty="0"/>
              <a:t>Folder voor ouders</a:t>
            </a:r>
          </a:p>
          <a:p>
            <a:endParaRPr lang="nl-BE" dirty="0"/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6380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93511EA-1AC0-4D01-8F0B-38D1A4FF5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Vlaggen en criteria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="" xmlns:a16="http://schemas.microsoft.com/office/drawing/2014/main" id="{704069CC-A056-46F8-9F6D-F5FD2E6B74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1093" y="1457739"/>
            <a:ext cx="7017064" cy="394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26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D90620F2-1E03-4822-8832-F0FE9A3F2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Pedagogische reactie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0BECA4F-63EA-4587-9FEF-6C6C64003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>
                <a:solidFill>
                  <a:srgbClr val="00B050"/>
                </a:solidFill>
              </a:rPr>
              <a:t>Groen</a:t>
            </a:r>
            <a:r>
              <a:rPr lang="nl-BE" dirty="0"/>
              <a:t>: accepteren eventueel benoemen &amp; uitleggen.</a:t>
            </a:r>
          </a:p>
          <a:p>
            <a:r>
              <a:rPr lang="nl-BE" b="1" dirty="0">
                <a:solidFill>
                  <a:srgbClr val="FFFF00"/>
                </a:solidFill>
              </a:rPr>
              <a:t>Geel</a:t>
            </a:r>
            <a:r>
              <a:rPr lang="nl-BE" dirty="0"/>
              <a:t>: begrenzen, benoemen, uitleggen en alternieven voorstellen</a:t>
            </a:r>
          </a:p>
          <a:p>
            <a:r>
              <a:rPr lang="nl-BE" b="1" dirty="0">
                <a:solidFill>
                  <a:srgbClr val="FF0000"/>
                </a:solidFill>
              </a:rPr>
              <a:t>Rood</a:t>
            </a:r>
            <a:r>
              <a:rPr lang="nl-BE" dirty="0"/>
              <a:t>: verbieden, benoemen, uitleggen &amp; controleren, eventueel straf aankondigen en herstellen</a:t>
            </a:r>
          </a:p>
          <a:p>
            <a:r>
              <a:rPr lang="nl-BE" b="1" dirty="0"/>
              <a:t>Zwart</a:t>
            </a:r>
            <a:r>
              <a:rPr lang="nl-BE" dirty="0"/>
              <a:t>: verbieden, benoemen , uitleggen.</a:t>
            </a:r>
          </a:p>
          <a:p>
            <a:pPr marL="0" indent="0">
              <a:buNone/>
            </a:pPr>
            <a:r>
              <a:rPr lang="nl-BE" dirty="0"/>
              <a:t>interventie met straf en/of begeleiden</a:t>
            </a:r>
          </a:p>
        </p:txBody>
      </p:sp>
    </p:spTree>
    <p:extLst>
      <p:ext uri="{BB962C8B-B14F-4D97-AF65-F5344CB8AC3E}">
        <p14:creationId xmlns:p14="http://schemas.microsoft.com/office/powerpoint/2010/main" val="258054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9A0ADC8-F1CB-432F-AC17-ED222A594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FF0000"/>
                </a:solidFill>
              </a:rPr>
              <a:t>Definitie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AC5D13-A0B4-479C-8EEE-31004A16C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461" y="1690688"/>
            <a:ext cx="9763539" cy="4351338"/>
          </a:xfrm>
        </p:spPr>
        <p:txBody>
          <a:bodyPr>
            <a:normAutofit lnSpcReduction="10000"/>
          </a:bodyPr>
          <a:lstStyle/>
          <a:p>
            <a:r>
              <a:rPr lang="nl-BE" dirty="0">
                <a:solidFill>
                  <a:srgbClr val="FF0000"/>
                </a:solidFill>
              </a:rPr>
              <a:t>Seksueel grensoverschrijdend gedrag</a:t>
            </a:r>
            <a:r>
              <a:rPr lang="nl-BE" dirty="0"/>
              <a:t>: licht grijs</a:t>
            </a:r>
          </a:p>
          <a:p>
            <a:pPr marL="0" indent="0">
              <a:buNone/>
            </a:pPr>
            <a:r>
              <a:rPr lang="nl-BE" dirty="0"/>
              <a:t>	gedrag dat niet voldoet aan één van de criteria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>
                <a:solidFill>
                  <a:srgbClr val="FF0000"/>
                </a:solidFill>
              </a:rPr>
              <a:t>Seksueel misbruik</a:t>
            </a:r>
            <a:r>
              <a:rPr lang="nl-BE" dirty="0"/>
              <a:t>: donkergrijs</a:t>
            </a:r>
          </a:p>
          <a:p>
            <a:pPr marL="0" indent="0">
              <a:buNone/>
            </a:pPr>
            <a:r>
              <a:rPr lang="nl-BE" dirty="0"/>
              <a:t>	duidelijk zonder wederzijdse toestemming</a:t>
            </a:r>
          </a:p>
          <a:p>
            <a:pPr marL="0" indent="0">
              <a:buNone/>
            </a:pPr>
            <a:r>
              <a:rPr lang="nl-BE" dirty="0"/>
              <a:t>	niet vrijwillig</a:t>
            </a:r>
          </a:p>
          <a:p>
            <a:pPr marL="0" indent="0">
              <a:buNone/>
            </a:pPr>
            <a:r>
              <a:rPr lang="nl-BE" dirty="0"/>
              <a:t>	gedrag waarbij er geen gelijkwaardigheid tussen de 	partners is</a:t>
            </a:r>
          </a:p>
          <a:p>
            <a:pPr marL="0" indent="0">
              <a:buNone/>
            </a:pPr>
            <a:r>
              <a:rPr lang="nl-BE" dirty="0"/>
              <a:t>	</a:t>
            </a: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18956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711</Words>
  <Application>Microsoft Office PowerPoint</Application>
  <PresentationFormat>Breedbeeld</PresentationFormat>
  <Paragraphs>167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VWZ introduceert het vlaggensysteem  </vt:lpstr>
      <vt:lpstr>Het vlaggensysteem als methodiek   Gesprek aangaan met jongeren over seksueel gedrag</vt:lpstr>
      <vt:lpstr>Het vlaggensysteem als methodiek   Heel wat lesgevers maakten hiermee reeds kennis in sport gerelateerde opleidingen maar ook beroeps matig werd het aan velen van ons voorgesteld</vt:lpstr>
      <vt:lpstr>Het vlaggensysteem als methodiek   We bieden deze presentatie aan als kennismaking en start om de methodiek te introduceren.</vt:lpstr>
      <vt:lpstr>Waarom een vlaggensysteem?</vt:lpstr>
      <vt:lpstr>Waaruit bestaat een vlaggensysteem?</vt:lpstr>
      <vt:lpstr>Vlaggen en criteria</vt:lpstr>
      <vt:lpstr>Pedagogische reactie</vt:lpstr>
      <vt:lpstr>Definitie</vt:lpstr>
      <vt:lpstr>Een voorbeeld</vt:lpstr>
      <vt:lpstr>Ook volwassenen tav kinderen</vt:lpstr>
      <vt:lpstr>Mag dit?</vt:lpstr>
      <vt:lpstr>Klopt dit?</vt:lpstr>
      <vt:lpstr>Er deed zich iets voor, ……</vt:lpstr>
      <vt:lpstr>Don’t judge to quickly</vt:lpstr>
      <vt:lpstr>Waarom?</vt:lpstr>
      <vt:lpstr>Wat is het probleem?</vt:lpstr>
      <vt:lpstr>Good lives –preventie bij jonge daders</vt:lpstr>
      <vt:lpstr>Beperkingen</vt:lpstr>
      <vt:lpstr>Hoe los je deze cases op?</vt:lpstr>
      <vt:lpstr>Wat is de nood in het werkveld?</vt:lpstr>
      <vt:lpstr>Bedoeling vlaggensysteem</vt:lpstr>
      <vt:lpstr>Hoe werkt ‘weerbaar maken’?</vt:lpstr>
      <vt:lpstr>Werken met jonge daders</vt:lpstr>
      <vt:lpstr>Normatieve lijst</vt:lpstr>
      <vt:lpstr>Autonomie en bescherming</vt:lpstr>
      <vt:lpstr>Meerwaarde vlaggensysteem</vt:lpstr>
      <vt:lpstr>Meerwaarde</vt:lpstr>
    </vt:vector>
  </TitlesOfParts>
  <Company>Belgacom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BULS Werner (ITS/NSI)</dc:creator>
  <cp:lastModifiedBy>Werner Buls</cp:lastModifiedBy>
  <cp:revision>37</cp:revision>
  <dcterms:created xsi:type="dcterms:W3CDTF">2017-07-04T13:28:34Z</dcterms:created>
  <dcterms:modified xsi:type="dcterms:W3CDTF">2017-07-22T12:01:11Z</dcterms:modified>
</cp:coreProperties>
</file>